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6" r:id="rId1"/>
  </p:sldMasterIdLst>
  <p:notesMasterIdLst>
    <p:notesMasterId r:id="rId8"/>
  </p:notesMasterIdLst>
  <p:handoutMasterIdLst>
    <p:handoutMasterId r:id="rId9"/>
  </p:handoutMasterIdLst>
  <p:sldIdLst>
    <p:sldId id="257" r:id="rId2"/>
    <p:sldId id="1529" r:id="rId3"/>
    <p:sldId id="1533" r:id="rId4"/>
    <p:sldId id="1530" r:id="rId5"/>
    <p:sldId id="259" r:id="rId6"/>
    <p:sldId id="1534" r:id="rId7"/>
  </p:sldIdLst>
  <p:sldSz cx="12192000" cy="6858000"/>
  <p:notesSz cx="6858000" cy="9144000"/>
  <p:custDataLst>
    <p:tags r:id="rId10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apa" id="{D6197057-8240-42DA-B8B3-366DC8F9E785}">
          <p14:sldIdLst>
            <p14:sldId id="257"/>
          </p14:sldIdLst>
        </p14:section>
        <p14:section name="Desenvolvimento" id="{0A560B0B-8374-4DC0-AADB-F3DD75E38A72}">
          <p14:sldIdLst>
            <p14:sldId id="1529"/>
            <p14:sldId id="1533"/>
            <p14:sldId id="1530"/>
            <p14:sldId id="259"/>
          </p14:sldIdLst>
        </p14:section>
        <p14:section name="Dicas" id="{526B0B65-23B1-47B2-A605-8DC9B5C37E7E}">
          <p14:sldIdLst>
            <p14:sldId id="153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3748" userDrawn="1">
          <p15:clr>
            <a:srgbClr val="A4A3A4"/>
          </p15:clr>
        </p15:guide>
        <p15:guide id="2" pos="7537" userDrawn="1">
          <p15:clr>
            <a:srgbClr val="A4A3A4"/>
          </p15:clr>
        </p15:guide>
        <p15:guide id="3" pos="5654" userDrawn="1">
          <p15:clr>
            <a:srgbClr val="A4A3A4"/>
          </p15:clr>
        </p15:guide>
        <p15:guide id="4" orient="horz" pos="1706" userDrawn="1">
          <p15:clr>
            <a:srgbClr val="A4A3A4"/>
          </p15:clr>
        </p15:guide>
        <p15:guide id="5" orient="horz" pos="1502" userDrawn="1">
          <p15:clr>
            <a:srgbClr val="A4A3A4"/>
          </p15:clr>
        </p15:guide>
        <p15:guide id="6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E69E0"/>
    <a:srgbClr val="FBF3F0"/>
    <a:srgbClr val="D7E6EB"/>
    <a:srgbClr val="DFE9EB"/>
    <a:srgbClr val="E6E6E6"/>
    <a:srgbClr val="FFFFFF"/>
    <a:srgbClr val="FE593B"/>
    <a:srgbClr val="FE61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5BD5907-5761-46AB-939F-D102A704A3BE}" v="15" dt="2023-09-28T13:15:55.92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enhum Estilo, Grade de Tabe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606" autoAdjust="0"/>
    <p:restoredTop sz="95226" autoAdjust="0"/>
  </p:normalViewPr>
  <p:slideViewPr>
    <p:cSldViewPr snapToGrid="0">
      <p:cViewPr varScale="1">
        <p:scale>
          <a:sx n="86" d="100"/>
          <a:sy n="86" d="100"/>
        </p:scale>
        <p:origin x="763" y="58"/>
      </p:cViewPr>
      <p:guideLst>
        <p:guide orient="horz" pos="3748"/>
        <p:guide pos="7537"/>
        <p:guide pos="5654"/>
        <p:guide orient="horz" pos="1706"/>
        <p:guide orient="horz" pos="1502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90" d="100"/>
        <a:sy n="90" d="100"/>
      </p:scale>
      <p:origin x="0" y="0"/>
    </p:cViewPr>
  </p:sorterViewPr>
  <p:notesViewPr>
    <p:cSldViewPr snapToGrid="0">
      <p:cViewPr varScale="1">
        <p:scale>
          <a:sx n="55" d="100"/>
          <a:sy n="55" d="100"/>
        </p:scale>
        <p:origin x="2880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handoutMaster" Target="handoutMasters/handoutMaster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tags" Target="../tags/tag6.xm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84C8D0FE-1331-5B6C-18BE-C1CAB9D99AA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12A89C2D-5905-937B-BBDD-04B4FEF5B78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05138E-A10C-489E-82B5-90BB6FF4DC4C}" type="datetimeFigureOut">
              <a:rPr lang="pt-BR" smtClean="0"/>
              <a:t>28/09/2023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F0C1026E-968D-303F-CDC7-F0A808DF929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D74AE5C8-88C5-D35C-961B-B3FF15C7E32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59FC9B-0441-42D3-9E5E-0945AB9DD113}" type="slidenum">
              <a:rPr lang="pt-BR" smtClean="0"/>
              <a:t>‹nº›</a:t>
            </a:fld>
            <a:endParaRPr lang="pt-BR"/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7988418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6EF397-C36A-4BCC-92D5-A48C834FE4D9}" type="datetimeFigureOut">
              <a:rPr lang="pt-BR" smtClean="0"/>
              <a:t>28/09/2023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9F1330-6B98-49C9-82D7-13F5900CC0C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539521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Relationship Id="rId4" Type="http://schemas.openxmlformats.org/officeDocument/2006/relationships/image" Target="../media/image2.jp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6A7D6-27AD-4D5F-97EC-324909F0E688}" type="datetimeFigureOut">
              <a:rPr lang="pt-BR" smtClean="0"/>
              <a:t>28/09/2023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22549-8DF2-414D-A610-54F928B38A0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797735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6A7D6-27AD-4D5F-97EC-324909F0E688}" type="datetimeFigureOut">
              <a:rPr lang="pt-BR" smtClean="0"/>
              <a:t>28/09/2023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22549-8DF2-414D-A610-54F928B38A0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233549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6A7D6-27AD-4D5F-97EC-324909F0E688}" type="datetimeFigureOut">
              <a:rPr lang="pt-BR" smtClean="0"/>
              <a:t>28/09/2023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22549-8DF2-414D-A610-54F928B38A0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985847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38309D17-6326-F72A-7FDB-E34FB8E1422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62701" t="8227" b="8491"/>
          <a:stretch/>
        </p:blipFill>
        <p:spPr>
          <a:xfrm>
            <a:off x="11115837" y="150027"/>
            <a:ext cx="827229" cy="824071"/>
          </a:xfrm>
          <a:prstGeom prst="rect">
            <a:avLst/>
          </a:prstGeom>
        </p:spPr>
      </p:pic>
      <p:pic>
        <p:nvPicPr>
          <p:cNvPr id="3" name="Imagem 2" descr="Texto, Gráfico de funil&#10;&#10;Descrição gerada automaticamente">
            <a:extLst>
              <a:ext uri="{FF2B5EF4-FFF2-40B4-BE49-F238E27FC236}">
                <a16:creationId xmlns:a16="http://schemas.microsoft.com/office/drawing/2014/main" id="{4C82E58E-4774-35AA-6F08-8C814B6A5C3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9218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2472243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text, businesscard&#10;&#10;Description automatically generated">
            <a:extLst>
              <a:ext uri="{FF2B5EF4-FFF2-40B4-BE49-F238E27FC236}">
                <a16:creationId xmlns:a16="http://schemas.microsoft.com/office/drawing/2014/main" id="{4AF1D595-FFC6-F9E7-139E-395DB7120AA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6977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58522B97-70E0-7C26-6FAB-441359168D2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7369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6A7D6-27AD-4D5F-97EC-324909F0E688}" type="datetimeFigureOut">
              <a:rPr lang="pt-BR" smtClean="0"/>
              <a:t>28/09/2023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22549-8DF2-414D-A610-54F928B38A00}" type="slidenum">
              <a:rPr lang="pt-BR" smtClean="0"/>
              <a:t>‹nº›</a:t>
            </a:fld>
            <a:endParaRPr lang="pt-BR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541490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6A7D6-27AD-4D5F-97EC-324909F0E688}" type="datetimeFigureOut">
              <a:rPr lang="pt-BR" smtClean="0"/>
              <a:t>28/09/2023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22549-8DF2-414D-A610-54F928B38A0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432419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6A7D6-27AD-4D5F-97EC-324909F0E688}" type="datetimeFigureOut">
              <a:rPr lang="pt-BR" smtClean="0"/>
              <a:t>28/09/2023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22549-8DF2-414D-A610-54F928B38A0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270435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6A7D6-27AD-4D5F-97EC-324909F0E688}" type="datetimeFigureOut">
              <a:rPr lang="pt-BR" smtClean="0"/>
              <a:t>28/09/2023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22549-8DF2-414D-A610-54F928B38A0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879122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6A7D6-27AD-4D5F-97EC-324909F0E688}" type="datetimeFigureOut">
              <a:rPr lang="pt-BR" smtClean="0"/>
              <a:t>28/09/2023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22549-8DF2-414D-A610-54F928B38A0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543549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6A7D6-27AD-4D5F-97EC-324909F0E688}" type="datetimeFigureOut">
              <a:rPr lang="pt-BR" smtClean="0"/>
              <a:t>28/09/2023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22549-8DF2-414D-A610-54F928B38A00}" type="slidenum">
              <a:rPr lang="pt-BR" smtClean="0"/>
              <a:t>‹nº›</a:t>
            </a:fld>
            <a:endParaRPr lang="pt-BR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663196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6A7D6-27AD-4D5F-97EC-324909F0E688}" type="datetimeFigureOut">
              <a:rPr lang="pt-BR" smtClean="0"/>
              <a:t>28/09/2023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22549-8DF2-414D-A610-54F928B38A0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246405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6A7D6-27AD-4D5F-97EC-324909F0E688}" type="datetimeFigureOut">
              <a:rPr lang="pt-BR" smtClean="0"/>
              <a:t>28/09/2023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22549-8DF2-414D-A610-54F928B38A0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218044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A6A7D6-27AD-4D5F-97EC-324909F0E688}" type="datetimeFigureOut">
              <a:rPr lang="pt-BR" smtClean="0"/>
              <a:t>28/09/2023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F22549-8DF2-414D-A610-54F928B38A00}" type="slidenum">
              <a:rPr lang="pt-BR" smtClean="0"/>
              <a:t>‹nº›</a:t>
            </a:fld>
            <a:endParaRPr lang="pt-BR"/>
          </a:p>
        </p:txBody>
      </p:sp>
    </p:spTree>
    <p:custDataLst>
      <p:tags r:id="rId16"/>
    </p:custDataLst>
    <p:extLst>
      <p:ext uri="{BB962C8B-B14F-4D97-AF65-F5344CB8AC3E}">
        <p14:creationId xmlns:p14="http://schemas.microsoft.com/office/powerpoint/2010/main" val="23795157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  <p:sldLayoutId id="2147483700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tags" Target="../tags/tag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tags" Target="../tags/tag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tags" Target="../tags/tag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0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orma Livre: Forma 18">
            <a:extLst>
              <a:ext uri="{FF2B5EF4-FFF2-40B4-BE49-F238E27FC236}">
                <a16:creationId xmlns:a16="http://schemas.microsoft.com/office/drawing/2014/main" id="{4378D0E6-A32F-1988-CA57-2870D1D453CA}"/>
              </a:ext>
            </a:extLst>
          </p:cNvPr>
          <p:cNvSpPr/>
          <p:nvPr/>
        </p:nvSpPr>
        <p:spPr>
          <a:xfrm>
            <a:off x="0" y="3316516"/>
            <a:ext cx="6133200" cy="2496455"/>
          </a:xfrm>
          <a:custGeom>
            <a:avLst/>
            <a:gdLst>
              <a:gd name="connsiteX0" fmla="*/ 0 w 6133200"/>
              <a:gd name="connsiteY0" fmla="*/ 0 h 2496455"/>
              <a:gd name="connsiteX1" fmla="*/ 147560 w 6133200"/>
              <a:gd name="connsiteY1" fmla="*/ 0 h 2496455"/>
              <a:gd name="connsiteX2" fmla="*/ 239486 w 6133200"/>
              <a:gd name="connsiteY2" fmla="*/ 0 h 2496455"/>
              <a:gd name="connsiteX3" fmla="*/ 6133200 w 6133200"/>
              <a:gd name="connsiteY3" fmla="*/ 0 h 2496455"/>
              <a:gd name="connsiteX4" fmla="*/ 5119813 w 6133200"/>
              <a:gd name="connsiteY4" fmla="*/ 2496455 h 2496455"/>
              <a:gd name="connsiteX5" fmla="*/ 239486 w 6133200"/>
              <a:gd name="connsiteY5" fmla="*/ 2496455 h 2496455"/>
              <a:gd name="connsiteX6" fmla="*/ 147560 w 6133200"/>
              <a:gd name="connsiteY6" fmla="*/ 2496455 h 2496455"/>
              <a:gd name="connsiteX7" fmla="*/ 0 w 6133200"/>
              <a:gd name="connsiteY7" fmla="*/ 2496455 h 2496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33200" h="2496455">
                <a:moveTo>
                  <a:pt x="0" y="0"/>
                </a:moveTo>
                <a:lnTo>
                  <a:pt x="147560" y="0"/>
                </a:lnTo>
                <a:lnTo>
                  <a:pt x="239486" y="0"/>
                </a:lnTo>
                <a:lnTo>
                  <a:pt x="6133200" y="0"/>
                </a:lnTo>
                <a:lnTo>
                  <a:pt x="5119813" y="2496455"/>
                </a:lnTo>
                <a:lnTo>
                  <a:pt x="239486" y="2496455"/>
                </a:lnTo>
                <a:lnTo>
                  <a:pt x="147560" y="2496455"/>
                </a:lnTo>
                <a:lnTo>
                  <a:pt x="0" y="2496455"/>
                </a:lnTo>
                <a:close/>
              </a:path>
            </a:pathLst>
          </a:custGeom>
          <a:gradFill flip="none" rotWithShape="1">
            <a:gsLst>
              <a:gs pos="0">
                <a:srgbClr val="FBF3F0"/>
              </a:gs>
              <a:gs pos="100000">
                <a:srgbClr val="D7E6E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3" name="TextBox 1">
            <a:extLst>
              <a:ext uri="{FF2B5EF4-FFF2-40B4-BE49-F238E27FC236}">
                <a16:creationId xmlns:a16="http://schemas.microsoft.com/office/drawing/2014/main" id="{C7E72A5B-5FB0-4BF2-EDE1-72372A5E6F23}"/>
              </a:ext>
            </a:extLst>
          </p:cNvPr>
          <p:cNvSpPr txBox="1"/>
          <p:nvPr/>
        </p:nvSpPr>
        <p:spPr>
          <a:xfrm>
            <a:off x="463162" y="444298"/>
            <a:ext cx="6002952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pt-BR" sz="4400" dirty="0">
                <a:solidFill>
                  <a:srgbClr val="7E69E0"/>
                </a:solidFill>
                <a:latin typeface="Gill Sans MT Condensed" panose="020B0506020104020203" pitchFamily="34" charset="0"/>
                <a:ea typeface="Noto Sans Cond SemBd" panose="020B0502040504020204" pitchFamily="34" charset="0"/>
                <a:cs typeface="Segoe UI" panose="020B0502040204020203" pitchFamily="34" charset="0"/>
              </a:rPr>
              <a:t>Título da Análise</a:t>
            </a:r>
          </a:p>
        </p:txBody>
      </p:sp>
      <p:sp>
        <p:nvSpPr>
          <p:cNvPr id="4" name="TextBox 1">
            <a:extLst>
              <a:ext uri="{FF2B5EF4-FFF2-40B4-BE49-F238E27FC236}">
                <a16:creationId xmlns:a16="http://schemas.microsoft.com/office/drawing/2014/main" id="{7D134F76-A041-2FC8-8456-ECAC40CD8930}"/>
              </a:ext>
            </a:extLst>
          </p:cNvPr>
          <p:cNvSpPr txBox="1"/>
          <p:nvPr/>
        </p:nvSpPr>
        <p:spPr>
          <a:xfrm>
            <a:off x="463162" y="1451057"/>
            <a:ext cx="2478821" cy="141577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rtl="0">
              <a:spcAft>
                <a:spcPts val="1200"/>
              </a:spcAft>
              <a:buClr>
                <a:srgbClr val="7E69E0"/>
              </a:buClr>
            </a:pPr>
            <a:r>
              <a:rPr lang="pt-BR" sz="1400" b="1" dirty="0">
                <a:solidFill>
                  <a:srgbClr val="7E69E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Área</a:t>
            </a:r>
          </a:p>
          <a:p>
            <a:pPr marL="285750" indent="-285750" rtl="0">
              <a:spcAft>
                <a:spcPts val="1200"/>
              </a:spcAft>
              <a:buClr>
                <a:srgbClr val="7E69E0"/>
              </a:buClr>
              <a:buFont typeface="Courier New" panose="02070309020205020404" pitchFamily="49" charset="0"/>
              <a:buChar char="o"/>
            </a:pPr>
            <a:r>
              <a:rPr lang="pt-BR" sz="1400" dirty="0">
                <a:solidFill>
                  <a:srgbClr val="4B4B4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Nome dos integrante</a:t>
            </a:r>
          </a:p>
          <a:p>
            <a:pPr marL="285750" indent="-285750">
              <a:spcAft>
                <a:spcPts val="1200"/>
              </a:spcAft>
              <a:buClr>
                <a:srgbClr val="7E69E0"/>
              </a:buClr>
              <a:buFont typeface="Courier New" panose="02070309020205020404" pitchFamily="49" charset="0"/>
              <a:buChar char="o"/>
            </a:pPr>
            <a:r>
              <a:rPr lang="pt-BR" sz="1400" dirty="0">
                <a:solidFill>
                  <a:srgbClr val="4B4B4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Nome dos integrante</a:t>
            </a:r>
          </a:p>
          <a:p>
            <a:pPr marL="285750" indent="-285750">
              <a:spcAft>
                <a:spcPts val="1200"/>
              </a:spcAft>
              <a:buClr>
                <a:srgbClr val="7E69E0"/>
              </a:buClr>
              <a:buFont typeface="Courier New" panose="02070309020205020404" pitchFamily="49" charset="0"/>
              <a:buChar char="o"/>
            </a:pPr>
            <a:r>
              <a:rPr lang="pt-BR" sz="1400" dirty="0">
                <a:solidFill>
                  <a:srgbClr val="4B4B4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Nome dos integrante</a:t>
            </a:r>
          </a:p>
        </p:txBody>
      </p: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388802FA-A6B0-3AEE-992F-ECFE7276D112}"/>
              </a:ext>
            </a:extLst>
          </p:cNvPr>
          <p:cNvCxnSpPr>
            <a:cxnSpLocks/>
          </p:cNvCxnSpPr>
          <p:nvPr/>
        </p:nvCxnSpPr>
        <p:spPr>
          <a:xfrm>
            <a:off x="543338" y="1283252"/>
            <a:ext cx="5981149" cy="0"/>
          </a:xfrm>
          <a:prstGeom prst="line">
            <a:avLst/>
          </a:prstGeom>
          <a:ln w="12700">
            <a:solidFill>
              <a:srgbClr val="7E69E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Tabela 8">
            <a:extLst>
              <a:ext uri="{FF2B5EF4-FFF2-40B4-BE49-F238E27FC236}">
                <a16:creationId xmlns:a16="http://schemas.microsoft.com/office/drawing/2014/main" id="{1F5224D1-0DAE-0DE5-849E-7C4FF8FFAD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073190"/>
              </p:ext>
            </p:extLst>
          </p:nvPr>
        </p:nvGraphicFramePr>
        <p:xfrm>
          <a:off x="518094" y="4524393"/>
          <a:ext cx="4488073" cy="117103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44037">
                  <a:extLst>
                    <a:ext uri="{9D8B030D-6E8A-4147-A177-3AD203B41FA5}">
                      <a16:colId xmlns:a16="http://schemas.microsoft.com/office/drawing/2014/main" val="1836970357"/>
                    </a:ext>
                  </a:extLst>
                </a:gridCol>
                <a:gridCol w="1122018">
                  <a:extLst>
                    <a:ext uri="{9D8B030D-6E8A-4147-A177-3AD203B41FA5}">
                      <a16:colId xmlns:a16="http://schemas.microsoft.com/office/drawing/2014/main" val="3163201581"/>
                    </a:ext>
                  </a:extLst>
                </a:gridCol>
                <a:gridCol w="1122018">
                  <a:extLst>
                    <a:ext uri="{9D8B030D-6E8A-4147-A177-3AD203B41FA5}">
                      <a16:colId xmlns:a16="http://schemas.microsoft.com/office/drawing/2014/main" val="4191685840"/>
                    </a:ext>
                  </a:extLst>
                </a:gridCol>
              </a:tblGrid>
              <a:tr h="352998">
                <a:tc>
                  <a:txBody>
                    <a:bodyPr/>
                    <a:lstStyle/>
                    <a:p>
                      <a:pPr algn="l">
                        <a:lnSpc>
                          <a:spcPct val="85000"/>
                        </a:lnSpc>
                      </a:pPr>
                      <a:endParaRPr lang="pt-BR" sz="105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5000"/>
                        </a:lnSpc>
                      </a:pPr>
                      <a:r>
                        <a:rPr lang="pt-BR" sz="1400" b="1" dirty="0">
                          <a:solidFill>
                            <a:srgbClr val="7E69E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Média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5000"/>
                        </a:lnSpc>
                      </a:pPr>
                      <a:r>
                        <a:rPr lang="pt-BR" sz="1400" b="1" dirty="0">
                          <a:solidFill>
                            <a:srgbClr val="7E69E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Alta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87493693"/>
                  </a:ext>
                </a:extLst>
              </a:tr>
              <a:tr h="391321">
                <a:tc>
                  <a:txBody>
                    <a:bodyPr/>
                    <a:lstStyle/>
                    <a:p>
                      <a:pPr algn="l">
                        <a:lnSpc>
                          <a:spcPct val="85000"/>
                        </a:lnSpc>
                      </a:pPr>
                      <a:r>
                        <a:rPr lang="pt-BR" sz="105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Tempo para execução </a:t>
                      </a:r>
                      <a:br>
                        <a:rPr lang="pt-BR" sz="105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lang="pt-BR" sz="105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do Projeto ou Análise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5000"/>
                        </a:lnSpc>
                        <a:buNone/>
                      </a:pPr>
                      <a:r>
                        <a:rPr lang="pt-BR" sz="1100" b="1" i="0" u="none" strike="noStrike" noProof="0" dirty="0">
                          <a:solidFill>
                            <a:srgbClr val="000000"/>
                          </a:solidFill>
                          <a:latin typeface="Segoe UI"/>
                        </a:rPr>
                        <a:t>Menos</a:t>
                      </a:r>
                      <a:r>
                        <a:rPr lang="pt-BR" sz="1100" b="0" i="0" u="none" strike="noStrike" noProof="0" dirty="0">
                          <a:solidFill>
                            <a:srgbClr val="000000"/>
                          </a:solidFill>
                          <a:latin typeface="Segoe UI"/>
                        </a:rPr>
                        <a:t> </a:t>
                      </a:r>
                      <a:br>
                        <a:rPr lang="pt-BR" sz="1100" b="0" i="0" u="none" strike="noStrike" noProof="0" dirty="0">
                          <a:solidFill>
                            <a:srgbClr val="000000"/>
                          </a:solidFill>
                          <a:latin typeface="Segoe UI"/>
                        </a:rPr>
                      </a:br>
                      <a:r>
                        <a:rPr lang="pt-BR" sz="1100" b="0" i="0" u="none" strike="noStrike" noProof="0" dirty="0">
                          <a:solidFill>
                            <a:srgbClr val="000000"/>
                          </a:solidFill>
                          <a:latin typeface="Segoe UI"/>
                        </a:rPr>
                        <a:t>de 1 mês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 b="1" i="0" u="none" strike="noStrike" noProof="0" dirty="0">
                          <a:solidFill>
                            <a:srgbClr val="000000"/>
                          </a:solidFill>
                          <a:latin typeface="Segoe UI"/>
                        </a:rPr>
                        <a:t>Mais</a:t>
                      </a:r>
                      <a:r>
                        <a:rPr lang="pt-BR" sz="1100" b="0" i="0" u="none" strike="noStrike" noProof="0" dirty="0">
                          <a:solidFill>
                            <a:srgbClr val="000000"/>
                          </a:solidFill>
                          <a:latin typeface="Segoe UI"/>
                        </a:rPr>
                        <a:t>  </a:t>
                      </a:r>
                      <a:br>
                        <a:rPr lang="pt-BR" sz="1100" b="0" i="0" u="none" strike="noStrike" noProof="0" dirty="0">
                          <a:solidFill>
                            <a:srgbClr val="000000"/>
                          </a:solidFill>
                          <a:latin typeface="Segoe UI"/>
                        </a:rPr>
                      </a:br>
                      <a:r>
                        <a:rPr lang="pt-BR" sz="1100" b="0" i="0" u="none" strike="noStrike" noProof="0">
                          <a:solidFill>
                            <a:srgbClr val="000000"/>
                          </a:solidFill>
                          <a:latin typeface="Segoe UI"/>
                        </a:rPr>
                        <a:t>de 1 mês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73936426"/>
                  </a:ext>
                </a:extLst>
              </a:tr>
              <a:tr h="391321">
                <a:tc>
                  <a:txBody>
                    <a:bodyPr/>
                    <a:lstStyle/>
                    <a:p>
                      <a:pPr algn="l">
                        <a:lnSpc>
                          <a:spcPct val="85000"/>
                        </a:lnSpc>
                      </a:pPr>
                      <a:r>
                        <a:rPr lang="pt-BR" sz="105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Envolvimento de outras </a:t>
                      </a:r>
                      <a:br>
                        <a:rPr lang="pt-BR" sz="105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lang="pt-BR" sz="105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áreas da empresa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5000"/>
                        </a:lnSpc>
                      </a:pPr>
                      <a:r>
                        <a:rPr lang="pt-BR" sz="105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Não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8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5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Sim 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78257332"/>
                  </a:ext>
                </a:extLst>
              </a:tr>
            </a:tbl>
          </a:graphicData>
        </a:graphic>
      </p:graphicFrame>
      <p:sp>
        <p:nvSpPr>
          <p:cNvPr id="9" name="Elipse 8">
            <a:extLst>
              <a:ext uri="{FF2B5EF4-FFF2-40B4-BE49-F238E27FC236}">
                <a16:creationId xmlns:a16="http://schemas.microsoft.com/office/drawing/2014/main" id="{0683CF25-FA81-81B9-E1D5-4C2EA2CAFDBB}"/>
              </a:ext>
            </a:extLst>
          </p:cNvPr>
          <p:cNvSpPr/>
          <p:nvPr/>
        </p:nvSpPr>
        <p:spPr>
          <a:xfrm>
            <a:off x="3184545" y="4182482"/>
            <a:ext cx="294459" cy="294459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C4FE9572-D86A-288B-FEE8-CBD5834CF645}"/>
              </a:ext>
            </a:extLst>
          </p:cNvPr>
          <p:cNvSpPr/>
          <p:nvPr/>
        </p:nvSpPr>
        <p:spPr>
          <a:xfrm>
            <a:off x="4296209" y="4182482"/>
            <a:ext cx="294459" cy="294459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Forma em L 9">
            <a:extLst>
              <a:ext uri="{FF2B5EF4-FFF2-40B4-BE49-F238E27FC236}">
                <a16:creationId xmlns:a16="http://schemas.microsoft.com/office/drawing/2014/main" id="{5627BF45-47A6-49BE-F8F7-08DCA11A5016}"/>
              </a:ext>
            </a:extLst>
          </p:cNvPr>
          <p:cNvSpPr/>
          <p:nvPr/>
        </p:nvSpPr>
        <p:spPr>
          <a:xfrm rot="18900000">
            <a:off x="3247423" y="4188184"/>
            <a:ext cx="244715" cy="180712"/>
          </a:xfrm>
          <a:prstGeom prst="corner">
            <a:avLst/>
          </a:prstGeom>
          <a:solidFill>
            <a:srgbClr val="7E69E0"/>
          </a:solidFill>
          <a:ln w="285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TextBox 1">
            <a:extLst>
              <a:ext uri="{FF2B5EF4-FFF2-40B4-BE49-F238E27FC236}">
                <a16:creationId xmlns:a16="http://schemas.microsoft.com/office/drawing/2014/main" id="{6CFBC3C9-38F8-96B5-00F4-5BA4A0559B72}"/>
              </a:ext>
            </a:extLst>
          </p:cNvPr>
          <p:cNvSpPr txBox="1"/>
          <p:nvPr/>
        </p:nvSpPr>
        <p:spPr>
          <a:xfrm>
            <a:off x="3290754" y="1815183"/>
            <a:ext cx="2478821" cy="10464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 rtl="0">
              <a:spcAft>
                <a:spcPts val="1200"/>
              </a:spcAft>
              <a:buClr>
                <a:srgbClr val="7E69E0"/>
              </a:buClr>
              <a:buFont typeface="Courier New" panose="02070309020205020404" pitchFamily="49" charset="0"/>
              <a:buChar char="o"/>
            </a:pPr>
            <a:r>
              <a:rPr lang="pt-BR" sz="1400" dirty="0">
                <a:solidFill>
                  <a:srgbClr val="4B4B4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Nome dos integrante</a:t>
            </a:r>
          </a:p>
          <a:p>
            <a:pPr marL="285750" indent="-285750">
              <a:spcAft>
                <a:spcPts val="1200"/>
              </a:spcAft>
              <a:buClr>
                <a:srgbClr val="7E69E0"/>
              </a:buClr>
              <a:buFont typeface="Courier New" panose="02070309020205020404" pitchFamily="49" charset="0"/>
              <a:buChar char="o"/>
            </a:pPr>
            <a:r>
              <a:rPr lang="pt-BR" sz="1400" dirty="0">
                <a:solidFill>
                  <a:srgbClr val="4B4B4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Nome dos integrante</a:t>
            </a:r>
          </a:p>
          <a:p>
            <a:pPr marL="285750" indent="-285750">
              <a:spcAft>
                <a:spcPts val="1200"/>
              </a:spcAft>
              <a:buClr>
                <a:srgbClr val="7E69E0"/>
              </a:buClr>
              <a:buFont typeface="Courier New" panose="02070309020205020404" pitchFamily="49" charset="0"/>
              <a:buChar char="o"/>
            </a:pPr>
            <a:r>
              <a:rPr lang="pt-BR" sz="1400" dirty="0">
                <a:solidFill>
                  <a:srgbClr val="4B4B4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Nome dos integrante</a:t>
            </a:r>
          </a:p>
        </p:txBody>
      </p:sp>
      <p:sp>
        <p:nvSpPr>
          <p:cNvPr id="6" name="TextBox 1">
            <a:extLst>
              <a:ext uri="{FF2B5EF4-FFF2-40B4-BE49-F238E27FC236}">
                <a16:creationId xmlns:a16="http://schemas.microsoft.com/office/drawing/2014/main" id="{A3C72C6E-20F6-F7A9-655E-F2DB2529111F}"/>
              </a:ext>
            </a:extLst>
          </p:cNvPr>
          <p:cNvSpPr txBox="1"/>
          <p:nvPr/>
        </p:nvSpPr>
        <p:spPr>
          <a:xfrm>
            <a:off x="477677" y="3460243"/>
            <a:ext cx="3622608" cy="66633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rtl="0">
              <a:lnSpc>
                <a:spcPct val="85000"/>
              </a:lnSpc>
              <a:spcAft>
                <a:spcPts val="600"/>
              </a:spcAft>
              <a:buClr>
                <a:srgbClr val="7E69E0"/>
              </a:buClr>
            </a:pPr>
            <a:r>
              <a:rPr lang="pt-BR" sz="1400" dirty="0">
                <a:latin typeface="Segoe UI" panose="020B0502040204020203" pitchFamily="34" charset="0"/>
                <a:cs typeface="Segoe UI" panose="020B0502040204020203" pitchFamily="34" charset="0"/>
              </a:rPr>
              <a:t>De acordo com a tabela abaixo, seu projeto é de </a:t>
            </a:r>
            <a:r>
              <a:rPr lang="pt-BR" sz="1400" b="1" dirty="0">
                <a:solidFill>
                  <a:srgbClr val="7E69E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média</a:t>
            </a:r>
            <a:r>
              <a:rPr lang="pt-BR" sz="1400" dirty="0">
                <a:latin typeface="Segoe UI" panose="020B0502040204020203" pitchFamily="34" charset="0"/>
                <a:cs typeface="Segoe UI" panose="020B0502040204020203" pitchFamily="34" charset="0"/>
              </a:rPr>
              <a:t> ou</a:t>
            </a:r>
            <a:r>
              <a:rPr lang="pt-BR" sz="1400" b="1" dirty="0">
                <a:solidFill>
                  <a:srgbClr val="7E69E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alta </a:t>
            </a:r>
            <a:r>
              <a:rPr lang="pt-BR" sz="1400" dirty="0">
                <a:latin typeface="Segoe UI" panose="020B0502040204020203" pitchFamily="34" charset="0"/>
                <a:cs typeface="Segoe UI" panose="020B0502040204020203" pitchFamily="34" charset="0"/>
              </a:rPr>
              <a:t>complexidade?</a:t>
            </a:r>
          </a:p>
          <a:p>
            <a:pPr rtl="0">
              <a:lnSpc>
                <a:spcPct val="85000"/>
              </a:lnSpc>
              <a:spcAft>
                <a:spcPts val="600"/>
              </a:spcAft>
              <a:buClr>
                <a:srgbClr val="7E69E0"/>
              </a:buClr>
            </a:pPr>
            <a:r>
              <a:rPr lang="pt-BR" sz="1000" dirty="0">
                <a:latin typeface="Segoe UI" panose="020B0502040204020203" pitchFamily="34" charset="0"/>
                <a:cs typeface="Segoe UI" panose="020B0502040204020203" pitchFamily="34" charset="0"/>
              </a:rPr>
              <a:t>(coloque o </a:t>
            </a:r>
            <a:r>
              <a:rPr lang="pt-BR" sz="1000" i="1" dirty="0" err="1">
                <a:latin typeface="Segoe UI" panose="020B0502040204020203" pitchFamily="34" charset="0"/>
                <a:cs typeface="Segoe UI" panose="020B0502040204020203" pitchFamily="34" charset="0"/>
              </a:rPr>
              <a:t>check</a:t>
            </a:r>
            <a:r>
              <a:rPr lang="pt-BR" sz="1000" dirty="0">
                <a:latin typeface="Segoe UI" panose="020B0502040204020203" pitchFamily="34" charset="0"/>
                <a:cs typeface="Segoe UI" panose="020B0502040204020203" pitchFamily="34" charset="0"/>
              </a:rPr>
              <a:t> no círculo desejado)</a:t>
            </a:r>
            <a:endParaRPr lang="pt-BR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0927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11">
            <a:extLst>
              <a:ext uri="{FF2B5EF4-FFF2-40B4-BE49-F238E27FC236}">
                <a16:creationId xmlns:a16="http://schemas.microsoft.com/office/drawing/2014/main" id="{7E33FC14-81AE-2B00-66C9-1DF46D84C147}"/>
              </a:ext>
            </a:extLst>
          </p:cNvPr>
          <p:cNvSpPr txBox="1"/>
          <p:nvPr/>
        </p:nvSpPr>
        <p:spPr>
          <a:xfrm>
            <a:off x="234931" y="201709"/>
            <a:ext cx="6526929" cy="55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108" rtl="0" eaLnBrk="1" fontAlgn="auto" latinLnBrk="0" hangingPunct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000" b="0" i="0" u="none" strike="noStrike" kern="1200" cap="none" normalizeH="0" baseline="0" noProof="0" dirty="0">
                <a:ln>
                  <a:noFill/>
                </a:ln>
                <a:solidFill>
                  <a:srgbClr val="7E69E0"/>
                </a:solidFill>
                <a:effectLst/>
                <a:uLnTx/>
                <a:uFillTx/>
                <a:latin typeface="Gill Sans MT Condensed" panose="020B0506020104020203" pitchFamily="34" charset="0"/>
              </a:rPr>
              <a:t>Desafio</a:t>
            </a:r>
          </a:p>
        </p:txBody>
      </p:sp>
      <p:sp>
        <p:nvSpPr>
          <p:cNvPr id="8" name="TextBox 38">
            <a:extLst>
              <a:ext uri="{FF2B5EF4-FFF2-40B4-BE49-F238E27FC236}">
                <a16:creationId xmlns:a16="http://schemas.microsoft.com/office/drawing/2014/main" id="{7B6A23A5-2DE6-2F7A-6C76-E390823156B8}"/>
              </a:ext>
            </a:extLst>
          </p:cNvPr>
          <p:cNvSpPr txBox="1"/>
          <p:nvPr/>
        </p:nvSpPr>
        <p:spPr>
          <a:xfrm>
            <a:off x="227014" y="884455"/>
            <a:ext cx="6571352" cy="541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293244">
              <a:lnSpc>
                <a:spcPct val="80000"/>
              </a:lnSpc>
              <a:defRPr/>
            </a:pPr>
            <a:r>
              <a:rPr lang="pt-BR" sz="1200" dirty="0">
                <a:latin typeface="Segoe UI" panose="020B0502040204020203" pitchFamily="34" charset="0"/>
                <a:cs typeface="Segoe UI" panose="020B0502040204020203" pitchFamily="34" charset="0"/>
              </a:rPr>
              <a:t>Introduza o contexto e desafio que motivaram o projeto. Utilize dados, notícias e gráficos para tornar a mensagem mais clara. Não se esqueça de mencionar qual OKR o projeto está relacionado (OKR é a sigla para Objetivo e Resultados-Chave).</a:t>
            </a: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2B988A5D-7039-5FAE-36C6-26E539EEE3C9}"/>
              </a:ext>
            </a:extLst>
          </p:cNvPr>
          <p:cNvSpPr/>
          <p:nvPr/>
        </p:nvSpPr>
        <p:spPr>
          <a:xfrm>
            <a:off x="397901" y="1607930"/>
            <a:ext cx="11396199" cy="4249531"/>
          </a:xfrm>
          <a:prstGeom prst="roundRect">
            <a:avLst>
              <a:gd name="adj" fmla="val 3406"/>
            </a:avLst>
          </a:prstGeom>
          <a:noFill/>
          <a:ln>
            <a:solidFill>
              <a:srgbClr val="7E69E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TextBox 38">
            <a:extLst>
              <a:ext uri="{FF2B5EF4-FFF2-40B4-BE49-F238E27FC236}">
                <a16:creationId xmlns:a16="http://schemas.microsoft.com/office/drawing/2014/main" id="{29CA2DDA-B629-F487-4925-00A49FF56410}"/>
              </a:ext>
            </a:extLst>
          </p:cNvPr>
          <p:cNvSpPr txBox="1"/>
          <p:nvPr/>
        </p:nvSpPr>
        <p:spPr>
          <a:xfrm>
            <a:off x="549701" y="1820931"/>
            <a:ext cx="312578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293244">
              <a:lnSpc>
                <a:spcPct val="80000"/>
              </a:lnSpc>
              <a:spcAft>
                <a:spcPts val="1200"/>
              </a:spcAft>
              <a:defRPr/>
            </a:pPr>
            <a:r>
              <a:rPr lang="pt-BR" sz="1200" dirty="0">
                <a:latin typeface="Segoe UI" panose="020B0502040204020203" pitchFamily="34" charset="0"/>
                <a:cs typeface="Segoe UI" panose="020B0502040204020203" pitchFamily="34" charset="0"/>
              </a:rPr>
              <a:t>Lorem ipsum dolor sit amet, consectetuer adipiscing elit. Maecenas porttitor congue massa. Fusce posuere, magna sed pulvinar ultricies, purus lectus malesuada libero, sit amet commodo magna eros quis urna.</a:t>
            </a:r>
          </a:p>
        </p:txBody>
      </p:sp>
      <p:grpSp>
        <p:nvGrpSpPr>
          <p:cNvPr id="18" name="Agrupar 17">
            <a:extLst>
              <a:ext uri="{FF2B5EF4-FFF2-40B4-BE49-F238E27FC236}">
                <a16:creationId xmlns:a16="http://schemas.microsoft.com/office/drawing/2014/main" id="{9877F7DA-C892-23A0-01C2-91E9E557771A}"/>
              </a:ext>
            </a:extLst>
          </p:cNvPr>
          <p:cNvGrpSpPr/>
          <p:nvPr/>
        </p:nvGrpSpPr>
        <p:grpSpPr>
          <a:xfrm>
            <a:off x="8775738" y="1999565"/>
            <a:ext cx="3245482" cy="3479514"/>
            <a:chOff x="8578888" y="1999565"/>
            <a:chExt cx="3245482" cy="3479514"/>
          </a:xfrm>
        </p:grpSpPr>
        <p:sp>
          <p:nvSpPr>
            <p:cNvPr id="11" name="Retângulo: Cantos Arredondados 10">
              <a:extLst>
                <a:ext uri="{FF2B5EF4-FFF2-40B4-BE49-F238E27FC236}">
                  <a16:creationId xmlns:a16="http://schemas.microsoft.com/office/drawing/2014/main" id="{C0F84994-2475-87EA-FB7B-93BA25D5FC56}"/>
                </a:ext>
              </a:extLst>
            </p:cNvPr>
            <p:cNvSpPr/>
            <p:nvPr/>
          </p:nvSpPr>
          <p:spPr>
            <a:xfrm>
              <a:off x="8578888" y="1999565"/>
              <a:ext cx="3245482" cy="3479514"/>
            </a:xfrm>
            <a:prstGeom prst="roundRect">
              <a:avLst>
                <a:gd name="adj" fmla="val 6928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6" name="CaixaDeTexto 15">
              <a:extLst>
                <a:ext uri="{FF2B5EF4-FFF2-40B4-BE49-F238E27FC236}">
                  <a16:creationId xmlns:a16="http://schemas.microsoft.com/office/drawing/2014/main" id="{FF35626C-3C4A-8DFF-3774-DAB1B7675C58}"/>
                </a:ext>
              </a:extLst>
            </p:cNvPr>
            <p:cNvSpPr txBox="1"/>
            <p:nvPr/>
          </p:nvSpPr>
          <p:spPr>
            <a:xfrm>
              <a:off x="8804876" y="2601442"/>
              <a:ext cx="2958953" cy="267765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200" i="1" dirty="0">
                  <a:latin typeface="Segoe UI" panose="020B0502040204020203" pitchFamily="34" charset="0"/>
                  <a:cs typeface="Segoe UI" panose="020B0502040204020203" pitchFamily="34" charset="0"/>
                </a:rPr>
                <a:t>A vacinação é uma das medidas mais eficazes de prevenção de doenças infecciosas. No entanto, a cobertura vacinal tem diminuído em alguns países, incluindo o Brasil. De acordo com dados do Ministério da Saúde, a cobertura vacinal contra o sarampo, por exemplo, caiu de 99% em 2010 para 88% em 2021. O projeto está relacionado ao OKR "Melhorar a saúde pública“</a:t>
              </a:r>
            </a:p>
            <a:p>
              <a:endParaRPr lang="pt-BR" sz="1200" b="1" i="1" dirty="0">
                <a:solidFill>
                  <a:srgbClr val="7E69E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r>
                <a:rPr lang="pt-BR" sz="1200" b="1" dirty="0">
                  <a:solidFill>
                    <a:srgbClr val="7E69E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[Uma tabela mostrando a cobertura vacinal contra o sarampo no Brasil. Incluir a fonte nos dados e gráficos.]</a:t>
              </a:r>
            </a:p>
          </p:txBody>
        </p:sp>
        <p:sp>
          <p:nvSpPr>
            <p:cNvPr id="17" name="CaixaDeTexto 11">
              <a:extLst>
                <a:ext uri="{FF2B5EF4-FFF2-40B4-BE49-F238E27FC236}">
                  <a16:creationId xmlns:a16="http://schemas.microsoft.com/office/drawing/2014/main" id="{D53E85BB-0E4B-DE2D-32F3-C9C05FCA1C56}"/>
                </a:ext>
              </a:extLst>
            </p:cNvPr>
            <p:cNvSpPr txBox="1"/>
            <p:nvPr/>
          </p:nvSpPr>
          <p:spPr>
            <a:xfrm>
              <a:off x="8797256" y="2267697"/>
              <a:ext cx="2837423" cy="2551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108" rtl="0" eaLnBrk="1" fontAlgn="auto" latinLnBrk="0" hangingPunct="1">
                <a:lnSpc>
                  <a:spcPct val="7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pt-BR" sz="1400" b="1" dirty="0">
                  <a:solidFill>
                    <a:srgbClr val="7E69E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Exemplo</a:t>
              </a:r>
              <a:r>
                <a:rPr kumimoji="0" lang="pt-BR" sz="1400" b="1" i="0" u="none" strike="noStrike" kern="1200" cap="none" normalizeH="0" baseline="0" noProof="0" dirty="0">
                  <a:ln>
                    <a:noFill/>
                  </a:ln>
                  <a:solidFill>
                    <a:srgbClr val="7E69E0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 de preenchimento: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153766546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86B9877E-BEB1-C8A6-EF44-556D2664E7E1}"/>
              </a:ext>
            </a:extLst>
          </p:cNvPr>
          <p:cNvSpPr/>
          <p:nvPr/>
        </p:nvSpPr>
        <p:spPr>
          <a:xfrm>
            <a:off x="397901" y="1607930"/>
            <a:ext cx="11396199" cy="4249531"/>
          </a:xfrm>
          <a:prstGeom prst="roundRect">
            <a:avLst>
              <a:gd name="adj" fmla="val 3406"/>
            </a:avLst>
          </a:prstGeom>
          <a:noFill/>
          <a:ln>
            <a:solidFill>
              <a:srgbClr val="7E69E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CaixaDeTexto 11">
            <a:extLst>
              <a:ext uri="{FF2B5EF4-FFF2-40B4-BE49-F238E27FC236}">
                <a16:creationId xmlns:a16="http://schemas.microsoft.com/office/drawing/2014/main" id="{4B0A9ECE-945E-38C0-E31C-865DCBBDF24E}"/>
              </a:ext>
            </a:extLst>
          </p:cNvPr>
          <p:cNvSpPr txBox="1"/>
          <p:nvPr/>
        </p:nvSpPr>
        <p:spPr>
          <a:xfrm>
            <a:off x="234931" y="201709"/>
            <a:ext cx="6526929" cy="55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108" rtl="0" eaLnBrk="1" fontAlgn="auto" latinLnBrk="0" hangingPunct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000" b="0" i="0" u="none" strike="noStrike" kern="1200" cap="none" normalizeH="0" baseline="0" noProof="0" dirty="0">
                <a:ln>
                  <a:noFill/>
                </a:ln>
                <a:solidFill>
                  <a:srgbClr val="7E69E0"/>
                </a:solidFill>
                <a:effectLst/>
                <a:uLnTx/>
                <a:uFillTx/>
                <a:latin typeface="Gill Sans MT Condensed" panose="020B0506020104020203" pitchFamily="34" charset="0"/>
              </a:rPr>
              <a:t>Jornada analítica</a:t>
            </a:r>
          </a:p>
        </p:txBody>
      </p:sp>
      <p:sp>
        <p:nvSpPr>
          <p:cNvPr id="4" name="TextBox 38">
            <a:extLst>
              <a:ext uri="{FF2B5EF4-FFF2-40B4-BE49-F238E27FC236}">
                <a16:creationId xmlns:a16="http://schemas.microsoft.com/office/drawing/2014/main" id="{A21D5ED4-74CD-7271-7E60-06B072374A65}"/>
              </a:ext>
            </a:extLst>
          </p:cNvPr>
          <p:cNvSpPr txBox="1"/>
          <p:nvPr/>
        </p:nvSpPr>
        <p:spPr>
          <a:xfrm>
            <a:off x="227014" y="884455"/>
            <a:ext cx="6571352" cy="541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293244">
              <a:lnSpc>
                <a:spcPct val="80000"/>
              </a:lnSpc>
              <a:defRPr/>
            </a:pPr>
            <a:r>
              <a:rPr lang="pt-BR" sz="1200" dirty="0">
                <a:latin typeface="Segoe UI" panose="020B0502040204020203" pitchFamily="34" charset="0"/>
                <a:cs typeface="Segoe UI" panose="020B0502040204020203" pitchFamily="34" charset="0"/>
              </a:rPr>
              <a:t>Apresente os recursos utilizados na análise, incluindo números e indicadores. Lembre-se de citar a fonte de onde esses números foram obtidos, seja de dashboards e relatórios existentes na Pfizer ou de medidas criadas especificamente para o projeto.</a:t>
            </a:r>
          </a:p>
        </p:txBody>
      </p: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9A623A65-FABD-DD42-43A0-B53C3510C101}"/>
              </a:ext>
            </a:extLst>
          </p:cNvPr>
          <p:cNvGrpSpPr/>
          <p:nvPr/>
        </p:nvGrpSpPr>
        <p:grpSpPr>
          <a:xfrm>
            <a:off x="8775738" y="2310296"/>
            <a:ext cx="3245482" cy="2858052"/>
            <a:chOff x="8578888" y="2310296"/>
            <a:chExt cx="3245482" cy="2858052"/>
          </a:xfrm>
        </p:grpSpPr>
        <p:sp>
          <p:nvSpPr>
            <p:cNvPr id="9" name="Retângulo: Cantos Arredondados 8">
              <a:extLst>
                <a:ext uri="{FF2B5EF4-FFF2-40B4-BE49-F238E27FC236}">
                  <a16:creationId xmlns:a16="http://schemas.microsoft.com/office/drawing/2014/main" id="{F4B2D591-E698-833A-2F4B-ECE85CAADC9B}"/>
                </a:ext>
              </a:extLst>
            </p:cNvPr>
            <p:cNvSpPr/>
            <p:nvPr/>
          </p:nvSpPr>
          <p:spPr>
            <a:xfrm>
              <a:off x="8578888" y="2310296"/>
              <a:ext cx="3245482" cy="2858052"/>
            </a:xfrm>
            <a:prstGeom prst="roundRect">
              <a:avLst>
                <a:gd name="adj" fmla="val 6928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" name="CaixaDeTexto 11">
              <a:extLst>
                <a:ext uri="{FF2B5EF4-FFF2-40B4-BE49-F238E27FC236}">
                  <a16:creationId xmlns:a16="http://schemas.microsoft.com/office/drawing/2014/main" id="{706457F6-6996-54EA-7448-FCBD3DC9A6DB}"/>
                </a:ext>
              </a:extLst>
            </p:cNvPr>
            <p:cNvSpPr txBox="1"/>
            <p:nvPr/>
          </p:nvSpPr>
          <p:spPr>
            <a:xfrm>
              <a:off x="8804876" y="2876143"/>
              <a:ext cx="2837423" cy="21236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200" i="1" dirty="0">
                  <a:latin typeface="Segoe UI" panose="020B0502040204020203" pitchFamily="34" charset="0"/>
                  <a:cs typeface="Segoe UI" panose="020B0502040204020203" pitchFamily="34" charset="0"/>
                </a:rPr>
                <a:t>Nossa análise se baseou em dados fornecidos pelo Ministério da Saúde. Aqui estão os principais recursos utilizados: Dados de Cobertura Vacinal e Indicadores de Saúde Pública. Além disso, saímos a campo para levantar informações sobre a eficácia das campanhas de conscientização.</a:t>
              </a:r>
            </a:p>
            <a:p>
              <a:endParaRPr lang="pt-BR" sz="12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r>
                <a:rPr lang="pt-BR" sz="1200" b="1" dirty="0">
                  <a:solidFill>
                    <a:srgbClr val="7E69E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[Etapas de como foi executado o levantamento de dados em campo]</a:t>
              </a:r>
            </a:p>
          </p:txBody>
        </p:sp>
        <p:sp>
          <p:nvSpPr>
            <p:cNvPr id="7" name="CaixaDeTexto 11">
              <a:extLst>
                <a:ext uri="{FF2B5EF4-FFF2-40B4-BE49-F238E27FC236}">
                  <a16:creationId xmlns:a16="http://schemas.microsoft.com/office/drawing/2014/main" id="{22287B15-80A7-3B45-CE7D-B8EDBA6E40A8}"/>
                </a:ext>
              </a:extLst>
            </p:cNvPr>
            <p:cNvSpPr txBox="1"/>
            <p:nvPr/>
          </p:nvSpPr>
          <p:spPr>
            <a:xfrm>
              <a:off x="8797256" y="2542398"/>
              <a:ext cx="2837423" cy="2551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108" rtl="0" eaLnBrk="1" fontAlgn="auto" latinLnBrk="0" hangingPunct="1">
                <a:lnSpc>
                  <a:spcPct val="7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pt-BR" sz="1400" b="1" dirty="0">
                  <a:solidFill>
                    <a:srgbClr val="7E69E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Exemplo</a:t>
              </a:r>
              <a:r>
                <a:rPr kumimoji="0" lang="pt-BR" sz="1400" b="1" i="0" u="none" strike="noStrike" kern="1200" cap="none" normalizeH="0" baseline="0" noProof="0" dirty="0">
                  <a:ln>
                    <a:noFill/>
                  </a:ln>
                  <a:solidFill>
                    <a:srgbClr val="7E69E0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 de preenchimento:</a:t>
              </a:r>
            </a:p>
          </p:txBody>
        </p:sp>
      </p:grpSp>
      <p:sp>
        <p:nvSpPr>
          <p:cNvPr id="10" name="TextBox 38">
            <a:extLst>
              <a:ext uri="{FF2B5EF4-FFF2-40B4-BE49-F238E27FC236}">
                <a16:creationId xmlns:a16="http://schemas.microsoft.com/office/drawing/2014/main" id="{8466AA88-BDCF-1522-46C2-301C894B5977}"/>
              </a:ext>
            </a:extLst>
          </p:cNvPr>
          <p:cNvSpPr txBox="1"/>
          <p:nvPr/>
        </p:nvSpPr>
        <p:spPr>
          <a:xfrm>
            <a:off x="549701" y="1820931"/>
            <a:ext cx="312578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293244">
              <a:lnSpc>
                <a:spcPct val="80000"/>
              </a:lnSpc>
              <a:spcAft>
                <a:spcPts val="1200"/>
              </a:spcAft>
              <a:defRPr/>
            </a:pPr>
            <a:r>
              <a:rPr lang="pt-BR" sz="1200" dirty="0">
                <a:latin typeface="Segoe UI" panose="020B0502040204020203" pitchFamily="34" charset="0"/>
                <a:cs typeface="Segoe UI" panose="020B0502040204020203" pitchFamily="34" charset="0"/>
              </a:rPr>
              <a:t>Lorem ipsum dolor sit amet, consectetuer adipiscing elit. Maecenas porttitor congue massa. Fusce posuere, magna sed pulvinar ultricies, purus lectus malesuada libero, sit amet commodo magna eros quis urna.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1052376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1E6D7D81-0CE5-B357-6DFD-1D9FE0919FD5}"/>
              </a:ext>
            </a:extLst>
          </p:cNvPr>
          <p:cNvSpPr/>
          <p:nvPr/>
        </p:nvSpPr>
        <p:spPr>
          <a:xfrm>
            <a:off x="397901" y="1607930"/>
            <a:ext cx="11396199" cy="4249531"/>
          </a:xfrm>
          <a:prstGeom prst="roundRect">
            <a:avLst>
              <a:gd name="adj" fmla="val 3406"/>
            </a:avLst>
          </a:prstGeom>
          <a:noFill/>
          <a:ln>
            <a:solidFill>
              <a:srgbClr val="7E69E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11">
            <a:extLst>
              <a:ext uri="{FF2B5EF4-FFF2-40B4-BE49-F238E27FC236}">
                <a16:creationId xmlns:a16="http://schemas.microsoft.com/office/drawing/2014/main" id="{DECD284D-CB5F-75D8-8B5E-C00939A26185}"/>
              </a:ext>
            </a:extLst>
          </p:cNvPr>
          <p:cNvSpPr txBox="1"/>
          <p:nvPr/>
        </p:nvSpPr>
        <p:spPr>
          <a:xfrm>
            <a:off x="234931" y="201709"/>
            <a:ext cx="6526929" cy="55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108" rtl="0" eaLnBrk="1" fontAlgn="auto" latinLnBrk="0" hangingPunct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000" b="0" i="0" u="none" strike="noStrike" kern="1200" cap="none" normalizeH="0" baseline="0" noProof="0" dirty="0">
                <a:ln>
                  <a:noFill/>
                </a:ln>
                <a:solidFill>
                  <a:srgbClr val="7E69E0"/>
                </a:solidFill>
                <a:effectLst/>
                <a:uLnTx/>
                <a:uFillTx/>
                <a:latin typeface="Gill Sans MT Condensed" panose="020B0506020104020203" pitchFamily="34" charset="0"/>
              </a:rPr>
              <a:t>Resultados</a:t>
            </a:r>
          </a:p>
        </p:txBody>
      </p:sp>
      <p:sp>
        <p:nvSpPr>
          <p:cNvPr id="8" name="TextBox 38">
            <a:extLst>
              <a:ext uri="{FF2B5EF4-FFF2-40B4-BE49-F238E27FC236}">
                <a16:creationId xmlns:a16="http://schemas.microsoft.com/office/drawing/2014/main" id="{96F8C9B1-CB7B-1E38-AFAF-23364028664D}"/>
              </a:ext>
            </a:extLst>
          </p:cNvPr>
          <p:cNvSpPr txBox="1"/>
          <p:nvPr/>
        </p:nvSpPr>
        <p:spPr>
          <a:xfrm>
            <a:off x="227014" y="884455"/>
            <a:ext cx="5651272" cy="3877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293244">
              <a:lnSpc>
                <a:spcPct val="80000"/>
              </a:lnSpc>
              <a:defRPr/>
            </a:pPr>
            <a:r>
              <a:rPr lang="pt-BR" sz="1200" dirty="0">
                <a:latin typeface="Segoe UI" panose="020B0502040204020203" pitchFamily="34" charset="0"/>
                <a:cs typeface="Segoe UI" panose="020B0502040204020203" pitchFamily="34" charset="0"/>
              </a:rPr>
              <a:t>Realize uma comparação entre a situação antes e depois da implementação do projeto, destacando os resultados alcançados e principais insights.</a:t>
            </a:r>
          </a:p>
        </p:txBody>
      </p: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D54CB8F9-D569-42CC-EA10-AC9B4507A282}"/>
              </a:ext>
            </a:extLst>
          </p:cNvPr>
          <p:cNvGrpSpPr/>
          <p:nvPr/>
        </p:nvGrpSpPr>
        <p:grpSpPr>
          <a:xfrm>
            <a:off x="8775738" y="1820931"/>
            <a:ext cx="3245482" cy="3756675"/>
            <a:chOff x="8578888" y="1820931"/>
            <a:chExt cx="3245482" cy="3756675"/>
          </a:xfrm>
        </p:grpSpPr>
        <p:sp>
          <p:nvSpPr>
            <p:cNvPr id="10" name="Retângulo: Cantos Arredondados 9">
              <a:extLst>
                <a:ext uri="{FF2B5EF4-FFF2-40B4-BE49-F238E27FC236}">
                  <a16:creationId xmlns:a16="http://schemas.microsoft.com/office/drawing/2014/main" id="{283AD322-137F-AF47-97BD-E8C85A29E024}"/>
                </a:ext>
              </a:extLst>
            </p:cNvPr>
            <p:cNvSpPr/>
            <p:nvPr/>
          </p:nvSpPr>
          <p:spPr>
            <a:xfrm>
              <a:off x="8578888" y="1820931"/>
              <a:ext cx="3245482" cy="3756675"/>
            </a:xfrm>
            <a:prstGeom prst="roundRect">
              <a:avLst>
                <a:gd name="adj" fmla="val 6928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3B31F928-ADAE-21D3-77CA-BA659C25C984}"/>
                </a:ext>
              </a:extLst>
            </p:cNvPr>
            <p:cNvSpPr txBox="1"/>
            <p:nvPr/>
          </p:nvSpPr>
          <p:spPr>
            <a:xfrm>
              <a:off x="8804876" y="2386779"/>
              <a:ext cx="2837423" cy="304698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200" i="1" dirty="0">
                  <a:latin typeface="Segoe UI" panose="020B0502040204020203" pitchFamily="34" charset="0"/>
                  <a:cs typeface="Segoe UI" panose="020B0502040204020203" pitchFamily="34" charset="0"/>
                </a:rPr>
                <a:t>A implementação do projeto resultou em uma melhora na cobertura vacinal, na redução das taxas de incidência de sarampo e na conscientização sobre vacinas. A cobertura vacinal contra o sarampo aumentou de 88% para 95% até o final de 2022, atingindo a meta estabelecida. Isso destaca a importância de estratégias abrangentes e os desafios associados às doenças infecciosas.</a:t>
              </a:r>
            </a:p>
            <a:p>
              <a:endParaRPr lang="pt-BR" sz="12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r>
                <a:rPr lang="pt-BR" sz="1200" b="1" dirty="0">
                  <a:solidFill>
                    <a:srgbClr val="7E69E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[Uma notícia + uma tabela com indicadores Pfizer vai ajudar bastante nesse momento para ilustrar melhor. Incluir fonte e métrica nos gráficos.]</a:t>
              </a:r>
            </a:p>
          </p:txBody>
        </p:sp>
        <p:sp>
          <p:nvSpPr>
            <p:cNvPr id="12" name="CaixaDeTexto 11">
              <a:extLst>
                <a:ext uri="{FF2B5EF4-FFF2-40B4-BE49-F238E27FC236}">
                  <a16:creationId xmlns:a16="http://schemas.microsoft.com/office/drawing/2014/main" id="{A195EF3B-5738-CC28-40D3-945255637890}"/>
                </a:ext>
              </a:extLst>
            </p:cNvPr>
            <p:cNvSpPr txBox="1"/>
            <p:nvPr/>
          </p:nvSpPr>
          <p:spPr>
            <a:xfrm>
              <a:off x="8797256" y="2053034"/>
              <a:ext cx="2837423" cy="2551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108" rtl="0" eaLnBrk="1" fontAlgn="auto" latinLnBrk="0" hangingPunct="1">
                <a:lnSpc>
                  <a:spcPct val="7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pt-BR" sz="1400" b="1" dirty="0">
                  <a:solidFill>
                    <a:srgbClr val="7E69E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Exemplo</a:t>
              </a:r>
              <a:r>
                <a:rPr kumimoji="0" lang="pt-BR" sz="1400" b="1" i="0" u="none" strike="noStrike" kern="1200" cap="none" normalizeH="0" baseline="0" noProof="0" dirty="0">
                  <a:ln>
                    <a:noFill/>
                  </a:ln>
                  <a:solidFill>
                    <a:srgbClr val="7E69E0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 de preenchimento:</a:t>
              </a:r>
            </a:p>
          </p:txBody>
        </p:sp>
      </p:grpSp>
      <p:sp>
        <p:nvSpPr>
          <p:cNvPr id="14" name="TextBox 38">
            <a:extLst>
              <a:ext uri="{FF2B5EF4-FFF2-40B4-BE49-F238E27FC236}">
                <a16:creationId xmlns:a16="http://schemas.microsoft.com/office/drawing/2014/main" id="{DDCB7A07-D498-B25E-2D6E-04C129BB56FD}"/>
              </a:ext>
            </a:extLst>
          </p:cNvPr>
          <p:cNvSpPr txBox="1"/>
          <p:nvPr/>
        </p:nvSpPr>
        <p:spPr>
          <a:xfrm>
            <a:off x="549701" y="1820931"/>
            <a:ext cx="312578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293244">
              <a:lnSpc>
                <a:spcPct val="80000"/>
              </a:lnSpc>
              <a:spcAft>
                <a:spcPts val="1200"/>
              </a:spcAft>
              <a:defRPr/>
            </a:pPr>
            <a:r>
              <a:rPr lang="pt-BR" sz="1200" dirty="0">
                <a:latin typeface="Segoe UI" panose="020B0502040204020203" pitchFamily="34" charset="0"/>
                <a:cs typeface="Segoe UI" panose="020B0502040204020203" pitchFamily="34" charset="0"/>
              </a:rPr>
              <a:t>Lorem ipsum dolor sit amet, consectetuer adipiscing elit. Maecenas porttitor congue massa. Fusce posuere, magna sed pulvinar ultricies, purus lectus malesuada libero, sit amet commodo magna eros quis urna.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69503851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Agrupar 6">
            <a:extLst>
              <a:ext uri="{FF2B5EF4-FFF2-40B4-BE49-F238E27FC236}">
                <a16:creationId xmlns:a16="http://schemas.microsoft.com/office/drawing/2014/main" id="{318CEA25-6865-C4C5-3520-DC735D227542}"/>
              </a:ext>
            </a:extLst>
          </p:cNvPr>
          <p:cNvGrpSpPr/>
          <p:nvPr/>
        </p:nvGrpSpPr>
        <p:grpSpPr>
          <a:xfrm>
            <a:off x="0" y="2731330"/>
            <a:ext cx="6249167" cy="1395340"/>
            <a:chOff x="-842084" y="2475790"/>
            <a:chExt cx="6249167" cy="1395340"/>
          </a:xfrm>
        </p:grpSpPr>
        <p:sp>
          <p:nvSpPr>
            <p:cNvPr id="5" name="Forma Livre: Forma 4">
              <a:extLst>
                <a:ext uri="{FF2B5EF4-FFF2-40B4-BE49-F238E27FC236}">
                  <a16:creationId xmlns:a16="http://schemas.microsoft.com/office/drawing/2014/main" id="{451F8AF6-3EEC-CAB4-F127-D709298E3768}"/>
                </a:ext>
              </a:extLst>
            </p:cNvPr>
            <p:cNvSpPr/>
            <p:nvPr/>
          </p:nvSpPr>
          <p:spPr>
            <a:xfrm>
              <a:off x="2061540" y="2475791"/>
              <a:ext cx="3345543" cy="1395339"/>
            </a:xfrm>
            <a:custGeom>
              <a:avLst/>
              <a:gdLst>
                <a:gd name="connsiteX0" fmla="*/ 0 w 6118686"/>
                <a:gd name="connsiteY0" fmla="*/ 0 h 2551945"/>
                <a:gd name="connsiteX1" fmla="*/ 6118686 w 6118686"/>
                <a:gd name="connsiteY1" fmla="*/ 0 h 2551945"/>
                <a:gd name="connsiteX2" fmla="*/ 5082774 w 6118686"/>
                <a:gd name="connsiteY2" fmla="*/ 2551945 h 2551945"/>
                <a:gd name="connsiteX3" fmla="*/ 0 w 6118686"/>
                <a:gd name="connsiteY3" fmla="*/ 2551945 h 2551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18686" h="2551945">
                  <a:moveTo>
                    <a:pt x="0" y="0"/>
                  </a:moveTo>
                  <a:lnTo>
                    <a:pt x="6118686" y="0"/>
                  </a:lnTo>
                  <a:lnTo>
                    <a:pt x="5082774" y="2551945"/>
                  </a:lnTo>
                  <a:lnTo>
                    <a:pt x="0" y="255194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/>
            </a:p>
          </p:txBody>
        </p:sp>
        <p:sp>
          <p:nvSpPr>
            <p:cNvPr id="6" name="Retângulo 5">
              <a:extLst>
                <a:ext uri="{FF2B5EF4-FFF2-40B4-BE49-F238E27FC236}">
                  <a16:creationId xmlns:a16="http://schemas.microsoft.com/office/drawing/2014/main" id="{48340FD6-EFE2-2E87-7EC8-750C677C4468}"/>
                </a:ext>
              </a:extLst>
            </p:cNvPr>
            <p:cNvSpPr/>
            <p:nvPr/>
          </p:nvSpPr>
          <p:spPr>
            <a:xfrm>
              <a:off x="-842084" y="2475790"/>
              <a:ext cx="3027510" cy="13953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2" name="CaixaDeTexto 11">
            <a:extLst>
              <a:ext uri="{FF2B5EF4-FFF2-40B4-BE49-F238E27FC236}">
                <a16:creationId xmlns:a16="http://schemas.microsoft.com/office/drawing/2014/main" id="{B1924BD4-DB35-9A7F-1B4C-A8310C11D154}"/>
              </a:ext>
            </a:extLst>
          </p:cNvPr>
          <p:cNvSpPr txBox="1"/>
          <p:nvPr/>
        </p:nvSpPr>
        <p:spPr>
          <a:xfrm>
            <a:off x="3027510" y="3126338"/>
            <a:ext cx="3097773" cy="784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108" rtl="0" eaLnBrk="1" fontAlgn="auto" latinLnBrk="0" hangingPunct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6000" b="0" i="0" u="none" strike="noStrike" kern="1200" cap="none" normalizeH="0" baseline="0" noProof="0" dirty="0">
                <a:ln>
                  <a:noFill/>
                </a:ln>
                <a:solidFill>
                  <a:srgbClr val="7E69E0"/>
                </a:solidFill>
                <a:effectLst/>
                <a:uLnTx/>
                <a:uFillTx/>
                <a:latin typeface="Gill Sans MT Condensed" panose="020B0506020104020203" pitchFamily="34" charset="0"/>
              </a:rPr>
              <a:t>Obrigado!</a:t>
            </a:r>
          </a:p>
        </p:txBody>
      </p:sp>
    </p:spTree>
    <p:extLst>
      <p:ext uri="{BB962C8B-B14F-4D97-AF65-F5344CB8AC3E}">
        <p14:creationId xmlns:p14="http://schemas.microsoft.com/office/powerpoint/2010/main" val="16798024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A5964D7C-AC3F-627E-5E2C-4FD644E34767}"/>
              </a:ext>
            </a:extLst>
          </p:cNvPr>
          <p:cNvSpPr/>
          <p:nvPr/>
        </p:nvSpPr>
        <p:spPr>
          <a:xfrm>
            <a:off x="605676" y="1756230"/>
            <a:ext cx="10980648" cy="3952932"/>
          </a:xfrm>
          <a:prstGeom prst="roundRect">
            <a:avLst>
              <a:gd name="adj" fmla="val 3406"/>
            </a:avLst>
          </a:prstGeom>
          <a:noFill/>
          <a:ln>
            <a:solidFill>
              <a:srgbClr val="7E69E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extBox 38">
            <a:extLst>
              <a:ext uri="{FF2B5EF4-FFF2-40B4-BE49-F238E27FC236}">
                <a16:creationId xmlns:a16="http://schemas.microsoft.com/office/drawing/2014/main" id="{1A7AB2BC-4D5E-34BE-37DD-B72200244CB9}"/>
              </a:ext>
            </a:extLst>
          </p:cNvPr>
          <p:cNvSpPr txBox="1"/>
          <p:nvPr/>
        </p:nvSpPr>
        <p:spPr>
          <a:xfrm>
            <a:off x="1281258" y="2104514"/>
            <a:ext cx="4771932" cy="10341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defTabSz="457108" fontAlgn="auto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1">
                <a:solidFill>
                  <a:srgbClr val="7E69E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>
              <a:lnSpc>
                <a:spcPct val="85000"/>
              </a:lnSpc>
            </a:pPr>
            <a:r>
              <a:rPr lang="pt-BR" sz="1800" dirty="0"/>
              <a:t>Anexar materiais com a análise de dados pode facilitar o entendimento, utilize mais slides, caso necessário para isso. Confira mais algumas dicas:</a:t>
            </a:r>
          </a:p>
        </p:txBody>
      </p:sp>
      <p:sp>
        <p:nvSpPr>
          <p:cNvPr id="3" name="TextBox 1">
            <a:extLst>
              <a:ext uri="{FF2B5EF4-FFF2-40B4-BE49-F238E27FC236}">
                <a16:creationId xmlns:a16="http://schemas.microsoft.com/office/drawing/2014/main" id="{655B18AD-C966-A44C-D53A-ECE2EDA7E01F}"/>
              </a:ext>
            </a:extLst>
          </p:cNvPr>
          <p:cNvSpPr txBox="1"/>
          <p:nvPr/>
        </p:nvSpPr>
        <p:spPr>
          <a:xfrm>
            <a:off x="1281257" y="3448827"/>
            <a:ext cx="5018675" cy="178510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 rtl="0">
              <a:spcAft>
                <a:spcPts val="1200"/>
              </a:spcAft>
              <a:buClr>
                <a:srgbClr val="7E69E0"/>
              </a:buClr>
              <a:buFont typeface="Courier New" panose="02070309020205020404" pitchFamily="49" charset="0"/>
              <a:buChar char="o"/>
            </a:pPr>
            <a:r>
              <a:rPr lang="pt-BR" sz="1400" dirty="0">
                <a:solidFill>
                  <a:srgbClr val="4B4B4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Use linguagem simples e direta. </a:t>
            </a:r>
          </a:p>
          <a:p>
            <a:pPr marL="285750" indent="-285750" rtl="0">
              <a:spcAft>
                <a:spcPts val="1200"/>
              </a:spcAft>
              <a:buClr>
                <a:srgbClr val="7E69E0"/>
              </a:buClr>
              <a:buFont typeface="Courier New" panose="02070309020205020404" pitchFamily="49" charset="0"/>
              <a:buChar char="o"/>
            </a:pPr>
            <a:r>
              <a:rPr lang="pt-BR" sz="1400" dirty="0">
                <a:solidFill>
                  <a:srgbClr val="4B4B4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Evite jargões técnicos.</a:t>
            </a:r>
          </a:p>
          <a:p>
            <a:pPr marL="285750" indent="-285750" rtl="0">
              <a:spcAft>
                <a:spcPts val="1200"/>
              </a:spcAft>
              <a:buClr>
                <a:srgbClr val="7E69E0"/>
              </a:buClr>
              <a:buFont typeface="Courier New" panose="02070309020205020404" pitchFamily="49" charset="0"/>
              <a:buChar char="o"/>
            </a:pPr>
            <a:r>
              <a:rPr lang="pt-BR" sz="1400" dirty="0">
                <a:solidFill>
                  <a:srgbClr val="4B4B4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Explique os números e gráficos com clareza.</a:t>
            </a:r>
          </a:p>
          <a:p>
            <a:pPr marL="285750" indent="-285750" rtl="0">
              <a:spcAft>
                <a:spcPts val="1200"/>
              </a:spcAft>
              <a:buClr>
                <a:srgbClr val="7E69E0"/>
              </a:buClr>
              <a:buFont typeface="Courier New" panose="02070309020205020404" pitchFamily="49" charset="0"/>
              <a:buChar char="o"/>
            </a:pPr>
            <a:r>
              <a:rPr lang="pt-BR" sz="1400" dirty="0">
                <a:solidFill>
                  <a:srgbClr val="4B4B4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Organize o material de forma lógica e estruturada. </a:t>
            </a:r>
          </a:p>
          <a:p>
            <a:pPr marL="285750" indent="-285750" rtl="0">
              <a:spcAft>
                <a:spcPts val="1200"/>
              </a:spcAft>
              <a:buClr>
                <a:srgbClr val="7E69E0"/>
              </a:buClr>
              <a:buFont typeface="Courier New" panose="02070309020205020404" pitchFamily="49" charset="0"/>
              <a:buChar char="o"/>
            </a:pPr>
            <a:r>
              <a:rPr lang="pt-BR" sz="1400" dirty="0">
                <a:solidFill>
                  <a:srgbClr val="4B4B4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Certifique-se de que não há erros ou inconsistências.</a:t>
            </a:r>
          </a:p>
        </p:txBody>
      </p:sp>
      <p:sp>
        <p:nvSpPr>
          <p:cNvPr id="7" name="CaixaDeTexto 11">
            <a:extLst>
              <a:ext uri="{FF2B5EF4-FFF2-40B4-BE49-F238E27FC236}">
                <a16:creationId xmlns:a16="http://schemas.microsoft.com/office/drawing/2014/main" id="{F828EB83-AC64-0932-D75B-5E252E0F0C68}"/>
              </a:ext>
            </a:extLst>
          </p:cNvPr>
          <p:cNvSpPr txBox="1"/>
          <p:nvPr/>
        </p:nvSpPr>
        <p:spPr>
          <a:xfrm>
            <a:off x="234931" y="201709"/>
            <a:ext cx="6526929" cy="55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108" rtl="0" eaLnBrk="1" fontAlgn="auto" latinLnBrk="0" hangingPunct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000" b="0" i="0" u="none" strike="noStrike" kern="1200" cap="none" normalizeH="0" baseline="0" noProof="0" dirty="0">
                <a:ln>
                  <a:noFill/>
                </a:ln>
                <a:solidFill>
                  <a:srgbClr val="7E69E0"/>
                </a:solidFill>
                <a:effectLst/>
                <a:uLnTx/>
                <a:uFillTx/>
                <a:latin typeface="Gill Sans MT Condensed" panose="020B0506020104020203" pitchFamily="34" charset="0"/>
              </a:rPr>
              <a:t>Dicas</a:t>
            </a:r>
          </a:p>
        </p:txBody>
      </p: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FD3AE427-3D2A-6305-E1A1-CB4CB85A5F4D}"/>
              </a:ext>
            </a:extLst>
          </p:cNvPr>
          <p:cNvGrpSpPr/>
          <p:nvPr/>
        </p:nvGrpSpPr>
        <p:grpSpPr>
          <a:xfrm>
            <a:off x="6553201" y="2104514"/>
            <a:ext cx="3843084" cy="4386470"/>
            <a:chOff x="6648451" y="1565018"/>
            <a:chExt cx="3843084" cy="4386470"/>
          </a:xfrm>
        </p:grpSpPr>
        <p:sp>
          <p:nvSpPr>
            <p:cNvPr id="8" name="Retângulo: Cantos Arredondados 7">
              <a:extLst>
                <a:ext uri="{FF2B5EF4-FFF2-40B4-BE49-F238E27FC236}">
                  <a16:creationId xmlns:a16="http://schemas.microsoft.com/office/drawing/2014/main" id="{7A3ADE4B-DF97-0769-BCB8-E1D2A019C024}"/>
                </a:ext>
              </a:extLst>
            </p:cNvPr>
            <p:cNvSpPr/>
            <p:nvPr/>
          </p:nvSpPr>
          <p:spPr>
            <a:xfrm>
              <a:off x="6648451" y="1565018"/>
              <a:ext cx="3843084" cy="4386470"/>
            </a:xfrm>
            <a:prstGeom prst="roundRect">
              <a:avLst>
                <a:gd name="adj" fmla="val 4713"/>
              </a:avLst>
            </a:prstGeom>
            <a:solidFill>
              <a:schemeClr val="bg1"/>
            </a:solidFill>
            <a:ln>
              <a:solidFill>
                <a:srgbClr val="7E69E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D5F3077B-3D30-194E-A67C-ABCB115CBD8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827" t="17015" r="3889" b="4787"/>
            <a:stretch/>
          </p:blipFill>
          <p:spPr>
            <a:xfrm>
              <a:off x="6926470" y="2360606"/>
              <a:ext cx="3344578" cy="1556074"/>
            </a:xfrm>
            <a:prstGeom prst="rect">
              <a:avLst/>
            </a:prstGeom>
          </p:spPr>
        </p:pic>
        <p:pic>
          <p:nvPicPr>
            <p:cNvPr id="11" name="Imagem 10">
              <a:extLst>
                <a:ext uri="{FF2B5EF4-FFF2-40B4-BE49-F238E27FC236}">
                  <a16:creationId xmlns:a16="http://schemas.microsoft.com/office/drawing/2014/main" id="{1014A502-5CCE-D567-52A7-6CF4B49C49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731" t="20055" r="3834" b="4428"/>
            <a:stretch/>
          </p:blipFill>
          <p:spPr>
            <a:xfrm>
              <a:off x="6939721" y="4159006"/>
              <a:ext cx="3350016" cy="1502742"/>
            </a:xfrm>
            <a:prstGeom prst="rect">
              <a:avLst/>
            </a:prstGeom>
          </p:spPr>
        </p:pic>
        <p:sp>
          <p:nvSpPr>
            <p:cNvPr id="10" name="Retângulo: Cantos Arredondados 9">
              <a:extLst>
                <a:ext uri="{FF2B5EF4-FFF2-40B4-BE49-F238E27FC236}">
                  <a16:creationId xmlns:a16="http://schemas.microsoft.com/office/drawing/2014/main" id="{10F1CE85-1E96-BC6B-1F06-9425BCB26C78}"/>
                </a:ext>
              </a:extLst>
            </p:cNvPr>
            <p:cNvSpPr/>
            <p:nvPr/>
          </p:nvSpPr>
          <p:spPr>
            <a:xfrm>
              <a:off x="6877774" y="1858902"/>
              <a:ext cx="554107" cy="257174"/>
            </a:xfrm>
            <a:prstGeom prst="roundRect">
              <a:avLst>
                <a:gd name="adj" fmla="val 50000"/>
              </a:avLst>
            </a:prstGeom>
            <a:solidFill>
              <a:srgbClr val="7E69E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pt-BR" sz="1600" dirty="0">
                  <a:latin typeface="Gill Sans MT Condensed" panose="020B0506020104020203" pitchFamily="34" charset="0"/>
                </a:rPr>
                <a:t>Antes</a:t>
              </a:r>
            </a:p>
          </p:txBody>
        </p:sp>
        <p:sp>
          <p:nvSpPr>
            <p:cNvPr id="12" name="Retângulo: Cantos Arredondados 11">
              <a:extLst>
                <a:ext uri="{FF2B5EF4-FFF2-40B4-BE49-F238E27FC236}">
                  <a16:creationId xmlns:a16="http://schemas.microsoft.com/office/drawing/2014/main" id="{336988DD-696B-2D60-4528-022B5B2AD952}"/>
                </a:ext>
              </a:extLst>
            </p:cNvPr>
            <p:cNvSpPr/>
            <p:nvPr/>
          </p:nvSpPr>
          <p:spPr>
            <a:xfrm>
              <a:off x="6877774" y="4094854"/>
              <a:ext cx="554107" cy="257174"/>
            </a:xfrm>
            <a:prstGeom prst="roundRect">
              <a:avLst>
                <a:gd name="adj" fmla="val 50000"/>
              </a:avLst>
            </a:prstGeom>
            <a:solidFill>
              <a:srgbClr val="7E69E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pt-BR" sz="1600" dirty="0">
                  <a:latin typeface="Gill Sans MT Condensed" panose="020B0506020104020203" pitchFamily="34" charset="0"/>
                </a:rPr>
                <a:t>Depois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454789710"/>
      </p:ext>
    </p:extLst>
  </p:cSld>
  <p:clrMapOvr>
    <a:masterClrMapping/>
  </p:clrMapOvr>
  <p:transition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DESIGN_ID_TEMA DO OFFICE" val="MJVGdYwl"/>
  <p:tag name="ARTICULATE_SLIDE_COUNT" val="4"/>
  <p:tag name="ARTICULATE_PROJECT_OPEN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2970</TotalTime>
  <Words>616</Words>
  <Application>Microsoft Office PowerPoint</Application>
  <PresentationFormat>Widescreen</PresentationFormat>
  <Paragraphs>49</Paragraphs>
  <Slides>6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6</vt:i4>
      </vt:variant>
    </vt:vector>
  </HeadingPairs>
  <TitlesOfParts>
    <vt:vector size="7" baseType="lpstr"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Patrick Canuto</dc:creator>
  <cp:lastModifiedBy>Bruno Cseny</cp:lastModifiedBy>
  <cp:revision>39</cp:revision>
  <dcterms:created xsi:type="dcterms:W3CDTF">2023-09-13T20:50:13Z</dcterms:created>
  <dcterms:modified xsi:type="dcterms:W3CDTF">2023-09-28T13:19:35Z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GUID">
    <vt:lpwstr>6921BD57-4457-43F9-932E-EABCF89F42B7</vt:lpwstr>
  </property>
  <property fmtid="{D5CDD505-2E9C-101B-9397-08002B2CF9AE}" pid="3" name="ArticulatePath">
    <vt:lpwstr>TEMPLATE_COMO PLANEJAR A SUA APRESENTAÇÃO_V1</vt:lpwstr>
  </property>
</Properties>
</file>